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0" r:id="rId5"/>
    <p:sldId id="271" r:id="rId6"/>
    <p:sldId id="267" r:id="rId7"/>
    <p:sldId id="258" r:id="rId8"/>
    <p:sldId id="261" r:id="rId9"/>
    <p:sldId id="268" r:id="rId10"/>
    <p:sldId id="263" r:id="rId11"/>
    <p:sldId id="262" r:id="rId12"/>
    <p:sldId id="270" r:id="rId13"/>
    <p:sldId id="269" r:id="rId14"/>
    <p:sldId id="259" r:id="rId15"/>
    <p:sldId id="26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929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388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841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70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527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70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93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613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785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817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53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B0ADE-6D31-474B-BB7B-0E5E954DB781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34729-8C57-4503-A30F-124DDCFB87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44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olimp.kcbux.ru/Raznoe/gto/gto-stup-06.html" TargetMode="External"/><Relationship Id="rId13" Type="http://schemas.openxmlformats.org/officeDocument/2006/relationships/hyperlink" Target="http://olimp.kcbux.ru/Raznoe/gto/gto-stup-11.html" TargetMode="External"/><Relationship Id="rId3" Type="http://schemas.openxmlformats.org/officeDocument/2006/relationships/hyperlink" Target="http://olimp.kcbux.ru/Raznoe/gto/gto-stup-01.html" TargetMode="External"/><Relationship Id="rId7" Type="http://schemas.openxmlformats.org/officeDocument/2006/relationships/hyperlink" Target="http://olimp.kcbux.ru/Raznoe/gto/gto-stup-05.html" TargetMode="External"/><Relationship Id="rId12" Type="http://schemas.openxmlformats.org/officeDocument/2006/relationships/hyperlink" Target="http://olimp.kcbux.ru/Raznoe/gto/gto-stup-10.html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limp.kcbux.ru/Raznoe/gto/gto-stup-04.html" TargetMode="External"/><Relationship Id="rId11" Type="http://schemas.openxmlformats.org/officeDocument/2006/relationships/hyperlink" Target="http://olimp.kcbux.ru/Raznoe/gto/gto-stup-09.html" TargetMode="External"/><Relationship Id="rId5" Type="http://schemas.openxmlformats.org/officeDocument/2006/relationships/hyperlink" Target="http://olimp.kcbux.ru/Raznoe/gto/gto-stup-03.html" TargetMode="External"/><Relationship Id="rId10" Type="http://schemas.openxmlformats.org/officeDocument/2006/relationships/hyperlink" Target="http://olimp.kcbux.ru/Raznoe/gto/gto-stup-08.html" TargetMode="External"/><Relationship Id="rId4" Type="http://schemas.openxmlformats.org/officeDocument/2006/relationships/hyperlink" Target="http://olimp.kcbux.ru/Raznoe/gto/gto-stup-02.html" TargetMode="External"/><Relationship Id="rId9" Type="http://schemas.openxmlformats.org/officeDocument/2006/relationships/hyperlink" Target="http://olimp.kcbux.ru/Raznoe/gto/gto-stup-07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cap="all" dirty="0">
                <a:latin typeface="Times New Roman" pitchFamily="18" charset="0"/>
                <a:cs typeface="Times New Roman" pitchFamily="18" charset="0"/>
              </a:rPr>
              <a:t>Всероссийский физкультурно-спортивный комплекс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3600" dirty="0"/>
              <a:t>«Готов к труду и обороне» (ГТО)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167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ln w="1905"/>
                <a:gradFill>
                  <a:gsLst>
                    <a:gs pos="0">
                      <a:srgbClr val="506E94">
                        <a:shade val="20000"/>
                        <a:satMod val="200000"/>
                      </a:srgbClr>
                    </a:gs>
                    <a:gs pos="78000">
                      <a:srgbClr val="506E9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06E9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</a:rPr>
              <a:t>Норматив ГТО «прыжки в длину с места»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ctr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rgbClr val="000000"/>
                </a:solidFill>
                <a:latin typeface="Franklin Gothic Book"/>
              </a:rPr>
              <a:t>Техника прыжка в длину с места делится на:</a:t>
            </a:r>
          </a:p>
          <a:p>
            <a:pPr marL="342900" lvl="0" indent="-342900" algn="ctr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rgbClr val="000000"/>
                </a:solidFill>
                <a:latin typeface="Franklin Gothic Book"/>
              </a:rPr>
              <a:t>Подготовку к отталкиванию</a:t>
            </a:r>
          </a:p>
          <a:p>
            <a:pPr marL="342900" lvl="0" indent="-342900" algn="ctr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rgbClr val="000000"/>
                </a:solidFill>
                <a:latin typeface="Franklin Gothic Book"/>
              </a:rPr>
              <a:t>Отталкивание</a:t>
            </a:r>
          </a:p>
          <a:p>
            <a:pPr marL="342900" lvl="0" indent="-342900" algn="ctr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rgbClr val="000000"/>
                </a:solidFill>
                <a:latin typeface="Franklin Gothic Book"/>
              </a:rPr>
              <a:t>Полет</a:t>
            </a:r>
          </a:p>
          <a:p>
            <a:pPr marL="342900" lvl="0" indent="-342900" algn="ctr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rgbClr val="000000"/>
                </a:solidFill>
                <a:latin typeface="Franklin Gothic Book"/>
              </a:rPr>
              <a:t>Приземление </a:t>
            </a:r>
          </a:p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50" y="2691684"/>
            <a:ext cx="4435940" cy="2951917"/>
          </a:xfrm>
          <a:prstGeom prst="rect">
            <a:avLst/>
          </a:prstGeom>
        </p:spPr>
      </p:pic>
      <p:pic>
        <p:nvPicPr>
          <p:cNvPr id="5" name="Picture 2" descr="C:\Users\Ждановы\Desktop\ref-2_865276534-9045.coolpi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9183" y="3208392"/>
            <a:ext cx="5223318" cy="23769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176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n w="1905"/>
                <a:gradFill>
                  <a:gsLst>
                    <a:gs pos="0">
                      <a:srgbClr val="506E94">
                        <a:shade val="20000"/>
                        <a:satMod val="200000"/>
                      </a:srgbClr>
                    </a:gs>
                    <a:gs pos="78000">
                      <a:srgbClr val="506E9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06E9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</a:rPr>
              <a:t>Норматив ГТО «подтягивание на перекладине»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rgbClr val="000000"/>
                </a:solidFill>
                <a:latin typeface="Franklin Gothic Book"/>
              </a:rPr>
              <a:t>У юношей используется подтягивание на высокой перекладине. Существует 2 вида подтягивания: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rgbClr val="000000"/>
                </a:solidFill>
                <a:latin typeface="Franklin Gothic Book"/>
              </a:rPr>
              <a:t>Подтягивания прямым хватом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rgbClr val="000000"/>
                </a:solidFill>
                <a:latin typeface="Franklin Gothic Book"/>
              </a:rPr>
              <a:t>Подтягивания обратным хватом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rgbClr val="000000"/>
                </a:solidFill>
                <a:latin typeface="Franklin Gothic Book"/>
              </a:rPr>
              <a:t>У девушек используется подтягивание на низкой перекладине.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82" y="3238734"/>
            <a:ext cx="4247964" cy="2831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797" y="3213766"/>
            <a:ext cx="4649273" cy="289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41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n w="1905"/>
                <a:gradFill>
                  <a:gsLst>
                    <a:gs pos="0">
                      <a:srgbClr val="506E94">
                        <a:shade val="20000"/>
                        <a:satMod val="200000"/>
                      </a:srgbClr>
                    </a:gs>
                    <a:gs pos="78000">
                      <a:srgbClr val="506E9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06E9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</a:rPr>
              <a:t>Норматив ГТО «Наклоны вперёд»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8898228" cy="4351338"/>
          </a:xfrm>
        </p:spPr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2200" b="1" dirty="0">
                <a:solidFill>
                  <a:srgbClr val="000000"/>
                </a:solidFill>
                <a:latin typeface="Franklin Gothic Book"/>
              </a:rPr>
              <a:t>Наклон вперед из положения стоя с прямыми ногами выполняется из исходного положения (далее – ИП): стоя на полу или гимнастической скамье, ноги выпрямлены в коленях, ступни ног расположены параллельно на ширине 10 - 15 см.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2200" b="1" dirty="0">
                <a:solidFill>
                  <a:srgbClr val="000000"/>
                </a:solidFill>
                <a:latin typeface="Franklin Gothic Book"/>
              </a:rPr>
              <a:t>При выполнении испытания (теста) на полу участник по команде выполняет два предварительных наклона. При третьем наклоне касается пола пальцами или ладонями двух рук и удерживает касание в течение 2 с.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477" y="4473068"/>
            <a:ext cx="3672408" cy="2163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680" y="971093"/>
            <a:ext cx="2048519" cy="294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9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ln w="1905"/>
                <a:gradFill>
                  <a:gsLst>
                    <a:gs pos="0">
                      <a:srgbClr val="506E94">
                        <a:shade val="20000"/>
                        <a:satMod val="200000"/>
                      </a:srgbClr>
                    </a:gs>
                    <a:gs pos="78000">
                      <a:srgbClr val="506E9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06E9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</a:rPr>
              <a:t>Норматив ГТО «метание мяча»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800" b="1" dirty="0">
                <a:solidFill>
                  <a:srgbClr val="000000"/>
                </a:solidFill>
                <a:latin typeface="Franklin Gothic Book"/>
              </a:rPr>
              <a:t>Держание мяча: указательный, средний, безымянный пальцы размещены сзади мяча, а большой и мизинец поддерживают мяч сбоку. Рука, удерживающая снаряд, не напряжена. 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800" b="1" dirty="0">
                <a:solidFill>
                  <a:srgbClr val="000000"/>
                </a:solidFill>
                <a:latin typeface="Franklin Gothic Book"/>
              </a:rPr>
              <a:t>Техника метания мяча состоит из: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800" b="1" dirty="0">
                <a:solidFill>
                  <a:srgbClr val="000000"/>
                </a:solidFill>
                <a:latin typeface="Franklin Gothic Book"/>
              </a:rPr>
              <a:t>Держание мяча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800" b="1" dirty="0">
                <a:solidFill>
                  <a:srgbClr val="000000"/>
                </a:solidFill>
                <a:latin typeface="Franklin Gothic Book"/>
              </a:rPr>
              <a:t>Замаха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800" b="1" dirty="0">
                <a:solidFill>
                  <a:srgbClr val="000000"/>
                </a:solidFill>
                <a:latin typeface="Franklin Gothic Book"/>
              </a:rPr>
              <a:t>Броска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918" y="3368734"/>
            <a:ext cx="3889614" cy="2588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64" y="3485813"/>
            <a:ext cx="5563006" cy="235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7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980054" cy="435133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ea typeface="+mj-ea"/>
                <a:cs typeface="+mj-cs"/>
              </a:rPr>
              <a:t>Современное автоматизированное информационное сопровождение Всероссийского физкультурно-спортивного комплекса </a:t>
            </a:r>
            <a:br>
              <a:rPr lang="ru-RU" b="1" dirty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b="1" dirty="0">
                <a:solidFill>
                  <a:srgbClr val="FFFF00"/>
                </a:solidFill>
                <a:ea typeface="+mj-ea"/>
                <a:cs typeface="+mj-cs"/>
              </a:rPr>
              <a:t>«Готов к труду и обороне» (ГТО) </a:t>
            </a:r>
            <a:br>
              <a:rPr lang="ru-RU" b="1" dirty="0">
                <a:solidFill>
                  <a:srgbClr val="FFFF00"/>
                </a:solidFill>
                <a:ea typeface="+mj-ea"/>
                <a:cs typeface="+mj-cs"/>
              </a:rPr>
            </a:br>
            <a:r>
              <a:rPr lang="ru-RU" b="1" dirty="0">
                <a:solidFill>
                  <a:srgbClr val="FFFF00"/>
                </a:solidFill>
                <a:ea typeface="+mj-ea"/>
                <a:cs typeface="+mj-cs"/>
              </a:rPr>
              <a:t> «АС ФСК ГТО</a:t>
            </a: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»</a:t>
            </a:r>
          </a:p>
          <a:p>
            <a:r>
              <a:rPr lang="en-US" b="1" dirty="0" err="1" smtClean="0">
                <a:solidFill>
                  <a:srgbClr val="FFFF00"/>
                </a:solidFill>
                <a:ea typeface="+mj-ea"/>
                <a:cs typeface="+mj-cs"/>
              </a:rPr>
              <a:t>gto</a:t>
            </a:r>
            <a:r>
              <a:rPr lang="ru-RU" b="1" dirty="0" smtClean="0">
                <a:solidFill>
                  <a:srgbClr val="FFFF00"/>
                </a:solidFill>
                <a:ea typeface="+mj-ea"/>
                <a:cs typeface="+mj-cs"/>
              </a:rPr>
              <a:t>.</a:t>
            </a:r>
            <a:r>
              <a:rPr lang="en-US" b="1" dirty="0" err="1" smtClean="0">
                <a:solidFill>
                  <a:srgbClr val="FFFF00"/>
                </a:solidFill>
                <a:ea typeface="+mj-ea"/>
                <a:cs typeface="+mj-cs"/>
              </a:rPr>
              <a:t>ru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11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73487"/>
            <a:ext cx="10515600" cy="5803476"/>
          </a:xfrm>
        </p:spPr>
        <p:txBody>
          <a:bodyPr>
            <a:normAutofit fontScale="32500" lnSpcReduction="20000"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55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Памятка для родителей</a:t>
            </a:r>
            <a:endParaRPr lang="ru-RU" sz="55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Будьте </a:t>
            </a: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ребенка примером в двигательной    активности  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Старайтесь активно участвовать в оздоровлении своего ребенка. Не только рассказывайте ему, что нужно делать, чтобы не болеть, но и личным примером показывайте полезность для здоровья выполнения правил личной гигиены, утренней зарядки, закаливания, правильного питания.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Научите ребенка неукоснительно соблюдать гигиенические требования к чистоте тела, белья, одежды, жилища.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Приучайте ребенка строить свой день, чередуя труд и отдых. Ничто так не вредит нервной системе ребенка, как отсутствие режима дня. Ритм жизни, предусматривающий занятия физическими упражнениями и спортом, прогулки и игры на свежем воздухе, а также полноценное питание и крепкий сон — лучшая профилактика утомления и болезней.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Помогите ребенку овладеть навыками самоконтроля за здоровьем, особенно при выполнении физических упражнений. Для этого заведите дневник наблюдений и записывайте вместе с ребенком данные о его физическом состоянии: вес (массу тела), рост, частоту пульса, самочувствие (сон, аппетит и т. д.).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Научите ребенка правильно пользоваться естественными оздоровительными факторами — солнцем, воздухом и водой. Воспитывайте у ребенка стремление и привычку к закаливанию организма.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Помните, что в движении — жизнь. Занимайтесь вместе с ребенком спортом, больше гуляйте, играйте на свежем воздухе. Здоровый образ жизни, культивируемый в семье, — залог здоровья ребенка.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Организуйте ребенку правильное питание и воспитывайте положительное отношение к соблюдению режима питания. Ребенок должен знать, какие продукты полезны, а какие вредны для здоровья.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Научите ребенка элементарным правилам профилактики инфекционных заболеваний: держаться подальше от тех, кто кашляет и чихает; не пользоваться чужой посудой или зубной щеткой; не надевать обувь или головные уборы других детей. Если ребенок болен сам, чихает и кашляет, он должен знать, что надо прикрывать рот и нос маской или платком, не играть с друзьями, выполнять назначения врача.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Напоминайте ребенку о правилах безопасного поведения в доме, улице, на отдыхе и учите его выполнять эти правила, чтобы избегать ситуаций, опасных для жизни.</a:t>
            </a:r>
            <a:endParaRPr lang="ru-RU" sz="3700" dirty="0">
              <a:ea typeface="Calibri"/>
              <a:cs typeface="Times New Roman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37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Читайте литературу, о том, как научиться укреплять свое здоровье.</a:t>
            </a:r>
            <a:endParaRPr lang="ru-RU" sz="37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526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685" y="312164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Что такое ГТО?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6837" y="2664783"/>
            <a:ext cx="10515600" cy="2707738"/>
          </a:xfrm>
        </p:spPr>
        <p:txBody>
          <a:bodyPr/>
          <a:lstStyle/>
          <a:p>
            <a:r>
              <a:rPr lang="ru-RU" dirty="0"/>
              <a:t>ГТО – это программа физкультурной подготовки в общеобразовательных школах. </a:t>
            </a:r>
          </a:p>
          <a:p>
            <a:r>
              <a:rPr lang="ru-RU" dirty="0"/>
              <a:t>Существовала программа с 1931 по 1991 год. Охватывала возраст от 10 до 60 лет. </a:t>
            </a:r>
          </a:p>
          <a:p>
            <a:r>
              <a:rPr lang="ru-RU" dirty="0"/>
              <a:t>С 2010 года программа начала свое возрождение.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064" y="312164"/>
            <a:ext cx="3528929" cy="235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6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Comic Sans MS" panose="030F0702030302020204" pitchFamily="66" charset="0"/>
              </a:rPr>
              <a:t>История ГТО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3944" y="1442434"/>
            <a:ext cx="9053848" cy="4468969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Monotype Corsiva" panose="03010101010201010101" pitchFamily="66" charset="0"/>
              </a:rPr>
              <a:t>Принятая в 1931 году программа состояла из 2 частей:</a:t>
            </a:r>
          </a:p>
          <a:p>
            <a:r>
              <a:rPr lang="ru-RU" dirty="0">
                <a:latin typeface="Monotype Corsiva" panose="03010101010201010101" pitchFamily="66" charset="0"/>
              </a:rPr>
              <a:t>«Будь готов к труду и обороне СССР» (БГТО) для школьников 1—8-х классов (4 возрастные ступени);</a:t>
            </a:r>
          </a:p>
          <a:p>
            <a:r>
              <a:rPr lang="ru-RU" dirty="0">
                <a:latin typeface="Monotype Corsiva" panose="03010101010201010101" pitchFamily="66" charset="0"/>
              </a:rPr>
              <a:t>ГТО для учащихся и населения старше 16 лет (3 ступени).</a:t>
            </a:r>
          </a:p>
          <a:p>
            <a:r>
              <a:rPr lang="ru-RU" dirty="0">
                <a:latin typeface="Monotype Corsiva" panose="03010101010201010101" pitchFamily="66" charset="0"/>
              </a:rPr>
              <a:t>Нормативы и требования комплекса ГТО периодически изменялись:</a:t>
            </a:r>
          </a:p>
          <a:p>
            <a:r>
              <a:rPr lang="ru-RU" dirty="0">
                <a:latin typeface="Monotype Corsiva" panose="03010101010201010101" pitchFamily="66" charset="0"/>
              </a:rPr>
              <a:t>В 1934 году появился комплекс БГТО («Будь готов к труду и обороне»).</a:t>
            </a:r>
          </a:p>
          <a:p>
            <a:r>
              <a:rPr lang="ru-RU" dirty="0">
                <a:latin typeface="Monotype Corsiva" panose="03010101010201010101" pitchFamily="66" charset="0"/>
              </a:rPr>
              <a:t>Последний всесоюзный физкультурный комплекс ГТО был утверждён постановлением ЦК КПСС и Совета Министров СССР 17 января 1972 года № 61. Он имел 5 возрастных ступеней (для каждой были установлены свои нормы и требования): I ступень — «Смелые и ловкие» — 10—11 и 12—13 лет, II — «Спортивная смена» — 14—15 лет, III — «Сила и мужество» — 16—18 </a:t>
            </a:r>
            <a:r>
              <a:rPr lang="ru-RU" dirty="0" smtClean="0">
                <a:latin typeface="Monotype Corsiva" panose="03010101010201010101" pitchFamily="66" charset="0"/>
              </a:rPr>
              <a:t>лет.</a:t>
            </a:r>
            <a:endParaRPr lang="ru-RU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8" t="16875" r="66602" b="11377"/>
          <a:stretch>
            <a:fillRect/>
          </a:stretch>
        </p:blipFill>
        <p:spPr bwMode="auto">
          <a:xfrm>
            <a:off x="9968248" y="0"/>
            <a:ext cx="21774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45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ln w="1905"/>
                <a:gradFill>
                  <a:gsLst>
                    <a:gs pos="0">
                      <a:srgbClr val="506E94">
                        <a:shade val="20000"/>
                        <a:satMod val="200000"/>
                      </a:srgbClr>
                    </a:gs>
                    <a:gs pos="78000">
                      <a:srgbClr val="506E9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06E9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</a:rPr>
              <a:t>Новый комплекс ГТО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488" y="1287887"/>
            <a:ext cx="5754360" cy="4889076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По Указу Президента РФ с 1 сентября 2014 года в нашей стране вводится Всероссийский физкультурно-спортивный комплекс «Готов к труду и обороне» (ГТО) для решения проблемы продвижения ценностей здорового образа жизни и укрепления здоровья детей. 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272" y="1313643"/>
            <a:ext cx="6552728" cy="47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0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>
                <a:solidFill>
                  <a:prstClr val="black"/>
                </a:solidFill>
                <a:latin typeface="Calibri"/>
              </a:rPr>
              <a:t>Задачи Комплекса: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6682" y="1403797"/>
            <a:ext cx="9087118" cy="4773166"/>
          </a:xfrm>
        </p:spPr>
        <p:txBody>
          <a:bodyPr/>
          <a:lstStyle/>
          <a:p>
            <a:pPr marL="457200" lvl="0" indent="-4572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altLang="ru-RU" sz="2000" dirty="0">
                <a:solidFill>
                  <a:prstClr val="black"/>
                </a:solidFill>
              </a:rPr>
              <a:t>увеличение числа граждан, систематически занимающихся физической культурой и спортом в Российской Федерации;</a:t>
            </a:r>
          </a:p>
          <a:p>
            <a:pPr marL="457200" lvl="0" indent="-4572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altLang="ru-RU" sz="2000" dirty="0">
                <a:solidFill>
                  <a:prstClr val="black"/>
                </a:solidFill>
              </a:rPr>
              <a:t>повышение уровня физической подготовленности и продолжительности жизни граждан Российской Федерации;</a:t>
            </a:r>
          </a:p>
          <a:p>
            <a:pPr marL="457200" lvl="0" indent="-4572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altLang="ru-RU" sz="2000" dirty="0">
                <a:solidFill>
                  <a:prstClr val="black"/>
                </a:solidFill>
              </a:rPr>
              <a:t>формирование у населения осознанных потребностей в систематических занятиях физической культурой и спортом, физическом самосовершенствовании и ведении здорового образа жизни;</a:t>
            </a:r>
          </a:p>
          <a:p>
            <a:pPr marL="457200" lvl="0" indent="-4572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altLang="ru-RU" sz="2000" dirty="0">
                <a:solidFill>
                  <a:prstClr val="black"/>
                </a:solidFill>
              </a:rPr>
              <a:t>повышение общего уровня знаний населения о средствах, методах и формах организации самостоятельных занятий, в том числе с использованием современных информационных технологий;</a:t>
            </a:r>
          </a:p>
          <a:p>
            <a:pPr marL="457200" lvl="0" indent="-457200" algn="just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altLang="ru-RU" sz="2000" dirty="0">
                <a:solidFill>
                  <a:prstClr val="black"/>
                </a:solidFill>
              </a:rPr>
              <a:t>модернизация системы физического воспитания и системы развития массового, детско-юношеского, школьного и студенческого спорта в образовательных организациях, в том числе путем увеличения количества спортивных клубов.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8" t="16875" r="66602" b="11377"/>
          <a:stretch>
            <a:fillRect/>
          </a:stretch>
        </p:blipFill>
        <p:spPr bwMode="auto">
          <a:xfrm>
            <a:off x="0" y="0"/>
            <a:ext cx="18907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37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>
                <a:ln w="1905"/>
                <a:gradFill>
                  <a:gsLst>
                    <a:gs pos="0">
                      <a:srgbClr val="506E94">
                        <a:shade val="20000"/>
                        <a:satMod val="200000"/>
                      </a:srgbClr>
                    </a:gs>
                    <a:gs pos="78000">
                      <a:srgbClr val="506E9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06E9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</a:rPr>
              <a:t>Знак ГТО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3487" y="1287887"/>
            <a:ext cx="11050073" cy="4889076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bg1"/>
                </a:solidFill>
                <a:latin typeface="Franklin Gothic Book"/>
              </a:rPr>
              <a:t>Сдача нормативов подтверждалась особыми значками. Чтобы получить такой значок, нужно было выполнить заданный набор требований, например: пробежать на скорость 30 метров, подтянуться определённое количество раз, пройти на лыжах 2 км.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solidFill>
                <a:schemeClr val="bg1"/>
              </a:solidFill>
              <a:latin typeface="Franklin Gothic Book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bg1"/>
                </a:solidFill>
                <a:latin typeface="Franklin Gothic Book"/>
              </a:rPr>
              <a:t>В зависимости от уровня достижений сдающие нормативы каждой ступени награждались золотым или серебряным значком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43896"/>
            <a:ext cx="2808312" cy="2297713"/>
          </a:xfrm>
          <a:prstGeom prst="rect">
            <a:avLst/>
          </a:prstGeom>
        </p:spPr>
      </p:pic>
      <p:pic>
        <p:nvPicPr>
          <p:cNvPr id="5" name="Picture 6" descr="C:\Users\Ждановы\Desktop\az_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1880" y="4215686"/>
            <a:ext cx="2304256" cy="2307234"/>
          </a:xfrm>
          <a:prstGeom prst="rect">
            <a:avLst/>
          </a:prstGeom>
          <a:noFill/>
        </p:spPr>
      </p:pic>
      <p:pic>
        <p:nvPicPr>
          <p:cNvPr id="6" name="Picture 5" descr="C:\Users\Ждановы\Desktop\az_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192" y="4244269"/>
            <a:ext cx="2273183" cy="2334179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008" y="4297488"/>
            <a:ext cx="2234781" cy="219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99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</a:rPr>
              <a:t>Знак ГТО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39" y="2130755"/>
            <a:ext cx="4111922" cy="386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606" y="289818"/>
            <a:ext cx="2798763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118" y="3553809"/>
            <a:ext cx="2725737" cy="264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86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6868735"/>
              </p:ext>
            </p:extLst>
          </p:nvPr>
        </p:nvGraphicFramePr>
        <p:xfrm>
          <a:off x="1363980" y="296212"/>
          <a:ext cx="9464040" cy="5622783"/>
        </p:xfrm>
        <a:graphic>
          <a:graphicData uri="http://schemas.openxmlformats.org/drawingml/2006/table">
            <a:tbl>
              <a:tblPr firstRow="1" firstCol="1" bandRow="1"/>
              <a:tblGrid>
                <a:gridCol w="1466850"/>
                <a:gridCol w="7997190"/>
              </a:tblGrid>
              <a:tr h="605100">
                <a:tc gridSpan="2">
                  <a:txBody>
                    <a:bodyPr/>
                    <a:lstStyle/>
                    <a:p>
                      <a:pPr algn="ctr">
                        <a:lnSpc>
                          <a:spcPts val="216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1" kern="1800">
                          <a:solidFill>
                            <a:srgbClr val="000000"/>
                          </a:solidFill>
                          <a:effectLst/>
                          <a:latin typeface="Trebuchet MS"/>
                          <a:ea typeface="Times New Roman"/>
                          <a:cs typeface="Times New Roman"/>
                        </a:rPr>
                        <a:t>Нормативы ГТО с 2014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3" tooltip="I СТУПЕНЬ ГТО"/>
                        </a:rPr>
                        <a:t>I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мальчики и девочки 1 - 2 классов, 6 - 8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4" tooltip="II СТУПЕНЬ ГТО"/>
                        </a:rPr>
                        <a:t>II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мальчики и девочки 3 - 4 классов, 9 - 10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5" tooltip="III СТУПЕНЬ ГТО"/>
                        </a:rPr>
                        <a:t>III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мальчики и девочки 5 - 6 классов, 11 - 12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6" tooltip="IV СТУПЕНЬ ГТО"/>
                        </a:rPr>
                        <a:t>IV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юноши и девушки 7 - 9 классов, 13 - 15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7" tooltip="V СТУПЕНЬ ГТО"/>
                        </a:rPr>
                        <a:t>V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юноши и девушки 10 - 11 классов, среднее профессиональное образование, 16 - 17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8" tooltip="VI СТУПЕНЬ ГТО"/>
                        </a:rPr>
                        <a:t>VI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мужчины и женщины 18 - 29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9" tooltip="VII СТУПЕНЬ ГТО"/>
                        </a:rPr>
                        <a:t>VII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мужчины и женщины 30 - 39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10" tooltip="VIII СТУПЕНЬ ГТО"/>
                        </a:rPr>
                        <a:t>VIII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мужчины и женщины 40 - 49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11" tooltip="IX СТУПЕНЬ ГТО"/>
                        </a:rPr>
                        <a:t>IX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мужчины и женщины, 50 - 59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12" tooltip="X СТУПЕНЬ ГТО"/>
                        </a:rPr>
                        <a:t>X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мужчины и женщины, 60-69 лет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  <a:tr h="456153"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u="none" strike="noStrike">
                          <a:solidFill>
                            <a:srgbClr val="005CB9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  <a:hlinkClick r:id="rId13" tooltip="XI СТУПЕНЬ ГТО"/>
                        </a:rPr>
                        <a:t>XI СТУПЕНЬ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Times New Roman"/>
                          <a:cs typeface="Times New Roman"/>
                        </a:rPr>
                        <a:t>мужчины и женщины, 70 лет и старше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675" marR="66675" marT="66675" marB="66675">
                    <a:lnL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E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26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ln w="1905"/>
                <a:gradFill>
                  <a:gsLst>
                    <a:gs pos="0">
                      <a:srgbClr val="506E94">
                        <a:shade val="20000"/>
                        <a:satMod val="200000"/>
                      </a:srgbClr>
                    </a:gs>
                    <a:gs pos="78000">
                      <a:srgbClr val="506E9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06E9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</a:rPr>
              <a:t>Норматив ГТО «бег на  короткие дистанции»</a:t>
            </a:r>
            <a:r>
              <a:rPr lang="en-US" sz="3200" b="1" dirty="0">
                <a:ln w="1905"/>
                <a:gradFill>
                  <a:gsLst>
                    <a:gs pos="0">
                      <a:srgbClr val="506E94">
                        <a:shade val="20000"/>
                        <a:satMod val="200000"/>
                      </a:srgbClr>
                    </a:gs>
                    <a:gs pos="78000">
                      <a:srgbClr val="506E9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506E9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ranklin Gothic Medium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Выполняется с высокого старта.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Техника выполнения команды «На старт!»: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сильнейшую ногу поставить вплотную к стартовой линии;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немного повернуть носок внутрь;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другая нога на 1,5–2 стопы сзади;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тяжесть тела равномерно распределяется на обе ноги;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туловище выпрямлено;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руки свободно опущены.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Техника выполнения команды «Внимание!»: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наклонить туловище вперед под углом 45°;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тяжесть тела перенести на сильнейшую ногу.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Техника выполнения команды «Марш!»: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бегун резко бросается вперед;</a:t>
            </a:r>
          </a:p>
          <a:p>
            <a:pPr marL="342900" lvl="0" indent="-342900"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700" b="1" dirty="0">
                <a:solidFill>
                  <a:srgbClr val="000000"/>
                </a:solidFill>
                <a:latin typeface="Franklin Gothic Book"/>
              </a:rPr>
              <a:t>через 5–6 шагов принимается вертикальное положение тела.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04" y="1783915"/>
            <a:ext cx="2861857" cy="17457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196" y="3873852"/>
            <a:ext cx="2448272" cy="1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9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115</TotalTime>
  <Words>680</Words>
  <Application>Microsoft Office PowerPoint</Application>
  <PresentationFormat>Произвольный</PresentationFormat>
  <Paragraphs>98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Всероссийский физкультурно-спортивный комплекс</vt:lpstr>
      <vt:lpstr>Что такое ГТО?</vt:lpstr>
      <vt:lpstr>История ГТО</vt:lpstr>
      <vt:lpstr>Новый комплекс ГТО</vt:lpstr>
      <vt:lpstr>Задачи Комплекса:</vt:lpstr>
      <vt:lpstr>Знак ГТО</vt:lpstr>
      <vt:lpstr>Знак ГТО</vt:lpstr>
      <vt:lpstr>Презентация PowerPoint</vt:lpstr>
      <vt:lpstr>Норматив ГТО «бег на  короткие дистанции» </vt:lpstr>
      <vt:lpstr>Норматив ГТО «прыжки в длину с места»</vt:lpstr>
      <vt:lpstr>Норматив ГТО «подтягивание на перекладине»</vt:lpstr>
      <vt:lpstr>Норматив ГТО «Наклоны вперёд»</vt:lpstr>
      <vt:lpstr>Норматив ГТО «метание мяча»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Анатолий Шевырин</dc:creator>
  <cp:lastModifiedBy>БУРОВ</cp:lastModifiedBy>
  <cp:revision>9</cp:revision>
  <dcterms:created xsi:type="dcterms:W3CDTF">2015-08-28T08:35:46Z</dcterms:created>
  <dcterms:modified xsi:type="dcterms:W3CDTF">2015-10-27T09:29:46Z</dcterms:modified>
</cp:coreProperties>
</file>